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4" r:id="rId4"/>
    <p:sldId id="258" r:id="rId5"/>
    <p:sldId id="275" r:id="rId6"/>
    <p:sldId id="259" r:id="rId7"/>
    <p:sldId id="263" r:id="rId8"/>
    <p:sldId id="260" r:id="rId9"/>
    <p:sldId id="261" r:id="rId10"/>
    <p:sldId id="262" r:id="rId11"/>
    <p:sldId id="272" r:id="rId12"/>
    <p:sldId id="264" r:id="rId13"/>
    <p:sldId id="265" r:id="rId14"/>
    <p:sldId id="271" r:id="rId15"/>
    <p:sldId id="266" r:id="rId16"/>
    <p:sldId id="273" r:id="rId17"/>
    <p:sldId id="270" r:id="rId18"/>
  </p:sldIdLst>
  <p:sldSz cx="18288000" cy="10287000"/>
  <p:notesSz cx="6858000" cy="9144000"/>
  <p:embeddedFontLst>
    <p:embeddedFont>
      <p:font typeface="Blueberry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rmorant Garamond Bold" panose="020B0604020202020204" charset="0"/>
      <p:regular r:id="rId25"/>
    </p:embeddedFont>
    <p:embeddedFont>
      <p:font typeface="Open Sans Light" panose="020B0604020202020204" charset="0"/>
      <p:regular r:id="rId26"/>
    </p:embeddedFont>
    <p:embeddedFont>
      <p:font typeface="Cormorant Garamond Bold Italics" panose="020B0604020202020204" charset="0"/>
      <p:regular r:id="rId27"/>
    </p:embeddedFont>
    <p:embeddedFont>
      <p:font typeface="Microsoft YaHei" panose="020B0503020204020204" pitchFamily="34" charset="-122"/>
      <p:regular r:id="rId28"/>
      <p:bold r:id="rId29"/>
    </p:embeddedFont>
    <p:embeddedFont>
      <p:font typeface="Quicksand 2" panose="020B0604020202020204" charset="0"/>
      <p:regular r:id="rId30"/>
    </p:embeddedFont>
    <p:embeddedFont>
      <p:font typeface="Glacial Indifference" panose="020B0604020202020204" charset="0"/>
      <p:regular r:id="rId31"/>
    </p:embeddedFont>
    <p:embeddedFont>
      <p:font typeface="Perpetua Titling MT" panose="02020502060505020804" pitchFamily="18" charset="0"/>
      <p:regular r:id="rId32"/>
      <p:bold r:id="rId33"/>
    </p:embeddedFont>
    <p:embeddedFont>
      <p:font typeface="Quicksand 1 Bold" panose="020B0604020202020204" charset="0"/>
      <p:regular r:id="rId34"/>
    </p:embeddedFont>
    <p:embeddedFont>
      <p:font typeface="Aileron Ultra-Bold" panose="020B0604020202020204" charset="0"/>
      <p:regular r:id="rId35"/>
    </p:embeddedFont>
    <p:embeddedFont>
      <p:font typeface="Aileron" panose="020B0604020202020204" charset="0"/>
      <p:regular r:id="rId36"/>
    </p:embeddedFont>
    <p:embeddedFont>
      <p:font typeface="Quicksand 2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AFAFA"/>
    <a:srgbClr val="F8F8F8"/>
    <a:srgbClr val="0099CC"/>
    <a:srgbClr val="DAD5D1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DD23A-26DE-4FE7-AC29-467DF66E8A5F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DF25E-18FA-47F1-AD76-B49665624E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354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DF25E-18FA-47F1-AD76-B49665624E9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658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DF25E-18FA-47F1-AD76-B49665624E9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172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8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jpeg"/><Relationship Id="rId5" Type="http://schemas.openxmlformats.org/officeDocument/2006/relationships/image" Target="../media/image6.svg"/><Relationship Id="rId10" Type="http://schemas.openxmlformats.org/officeDocument/2006/relationships/image" Target="../media/image7.jpeg"/><Relationship Id="rId4" Type="http://schemas.openxmlformats.org/officeDocument/2006/relationships/image" Target="../media/image4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0.svg"/><Relationship Id="rId7" Type="http://schemas.openxmlformats.org/officeDocument/2006/relationships/image" Target="../media/image10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4.svg"/><Relationship Id="rId5" Type="http://schemas.openxmlformats.org/officeDocument/2006/relationships/image" Target="../media/image80.sv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7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4423177" y="8417422"/>
            <a:ext cx="2836123" cy="823725"/>
            <a:chOff x="0" y="0"/>
            <a:chExt cx="3781497" cy="10983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781497" cy="1098300"/>
              <a:chOff x="0" y="0"/>
              <a:chExt cx="6326142" cy="183736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26142" cy="1837368"/>
              </a:xfrm>
              <a:custGeom>
                <a:avLst/>
                <a:gdLst/>
                <a:ahLst/>
                <a:cxnLst/>
                <a:rect l="l" t="t" r="r" b="b"/>
                <a:pathLst>
                  <a:path w="6326142" h="1837368">
                    <a:moveTo>
                      <a:pt x="0" y="0"/>
                    </a:moveTo>
                    <a:lnTo>
                      <a:pt x="0" y="1837368"/>
                    </a:lnTo>
                    <a:lnTo>
                      <a:pt x="6326142" y="1837368"/>
                    </a:lnTo>
                    <a:lnTo>
                      <a:pt x="6326142" y="0"/>
                    </a:lnTo>
                    <a:lnTo>
                      <a:pt x="0" y="0"/>
                    </a:lnTo>
                    <a:close/>
                    <a:moveTo>
                      <a:pt x="6265182" y="1776408"/>
                    </a:moveTo>
                    <a:lnTo>
                      <a:pt x="59690" y="1776408"/>
                    </a:lnTo>
                    <a:lnTo>
                      <a:pt x="59690" y="59690"/>
                    </a:lnTo>
                    <a:lnTo>
                      <a:pt x="6265182" y="59690"/>
                    </a:lnTo>
                    <a:lnTo>
                      <a:pt x="6265182" y="177640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681248" y="390400"/>
              <a:ext cx="2419002" cy="317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17"/>
                </a:lnSpc>
              </a:pPr>
              <a:r>
                <a:rPr lang="en-US" sz="1597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OCTOBER 18, 2024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63059" y="3790950"/>
            <a:ext cx="7347775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40"/>
              </a:lnSpc>
            </a:pPr>
            <a:r>
              <a:rPr lang="en-US" sz="8700" b="1" spc="-174" dirty="0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Airline Passenger Satisfaction</a:t>
            </a:r>
          </a:p>
        </p:txBody>
      </p:sp>
      <p:sp>
        <p:nvSpPr>
          <p:cNvPr id="13" name="Freeform 12"/>
          <p:cNvSpPr/>
          <p:nvPr/>
        </p:nvSpPr>
        <p:spPr>
          <a:xfrm>
            <a:off x="381000" y="590386"/>
            <a:ext cx="1997465" cy="1352714"/>
          </a:xfrm>
          <a:custGeom>
            <a:avLst/>
            <a:gdLst/>
            <a:ahLst/>
            <a:cxnLst/>
            <a:rect l="l" t="t" r="r" b="b"/>
            <a:pathLst>
              <a:path w="1997465" h="1352714">
                <a:moveTo>
                  <a:pt x="0" y="0"/>
                </a:moveTo>
                <a:lnTo>
                  <a:pt x="1997466" y="0"/>
                </a:lnTo>
                <a:lnTo>
                  <a:pt x="1997466" y="1352714"/>
                </a:lnTo>
                <a:lnTo>
                  <a:pt x="0" y="135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3"/>
          <p:cNvSpPr/>
          <p:nvPr/>
        </p:nvSpPr>
        <p:spPr>
          <a:xfrm>
            <a:off x="10100207" y="-1"/>
            <a:ext cx="8187793" cy="10613977"/>
          </a:xfrm>
          <a:custGeom>
            <a:avLst/>
            <a:gdLst/>
            <a:ahLst/>
            <a:cxnLst/>
            <a:rect l="l" t="t" r="r" b="b"/>
            <a:pathLst>
              <a:path w="5888452" h="10969172">
                <a:moveTo>
                  <a:pt x="0" y="0"/>
                </a:moveTo>
                <a:lnTo>
                  <a:pt x="5888452" y="0"/>
                </a:lnTo>
                <a:lnTo>
                  <a:pt x="5888452" y="10969172"/>
                </a:lnTo>
                <a:lnTo>
                  <a:pt x="0" y="10969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861" r="-25850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405216" y="7975705"/>
            <a:ext cx="8589344" cy="8716124"/>
          </a:xfrm>
          <a:custGeom>
            <a:avLst/>
            <a:gdLst/>
            <a:ahLst/>
            <a:cxnLst/>
            <a:rect l="l" t="t" r="r" b="b"/>
            <a:pathLst>
              <a:path w="8589344" h="8716124">
                <a:moveTo>
                  <a:pt x="0" y="0"/>
                </a:moveTo>
                <a:lnTo>
                  <a:pt x="8589344" y="0"/>
                </a:lnTo>
                <a:lnTo>
                  <a:pt x="8589344" y="8716125"/>
                </a:lnTo>
                <a:lnTo>
                  <a:pt x="0" y="8716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67678" y="428942"/>
            <a:ext cx="1407206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Flight Performance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7678" y="1790700"/>
            <a:ext cx="10167838" cy="711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04"/>
              </a:lnSpc>
            </a:pPr>
            <a:endParaRPr dirty="0"/>
          </a:p>
          <a:p>
            <a:pPr marL="470455" lvl="1" indent="-235227" algn="just">
              <a:lnSpc>
                <a:spcPts val="3704"/>
              </a:lnSpc>
              <a:buFont typeface="Arial"/>
              <a:buChar char="•"/>
            </a:pPr>
            <a:r>
              <a:rPr lang="en-US" sz="2200" b="1" dirty="0" smtClean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Purpose: </a:t>
            </a:r>
            <a:r>
              <a:rPr lang="en-GB" sz="2179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To enhance customer experience by using feedback data to refine flight </a:t>
            </a:r>
            <a:r>
              <a:rPr lang="en-GB" sz="2179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services.</a:t>
            </a:r>
          </a:p>
          <a:p>
            <a:pPr marL="470455" lvl="1" indent="-235227" algn="just">
              <a:lnSpc>
                <a:spcPts val="3704"/>
              </a:lnSpc>
              <a:buFont typeface="Arial"/>
              <a:buChar char="•"/>
            </a:pPr>
            <a:endParaRPr lang="en-GB" sz="2179" dirty="0" smtClean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marL="470455" lvl="1" indent="-235227" algn="just">
              <a:lnSpc>
                <a:spcPts val="3704"/>
              </a:lnSpc>
              <a:buFont typeface="Arial"/>
              <a:buChar char="•"/>
            </a:pPr>
            <a:r>
              <a:rPr lang="en-US" sz="2200" b="1" dirty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 Passenger </a:t>
            </a:r>
            <a:r>
              <a:rPr lang="en-US" sz="2200" b="1" dirty="0" smtClean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Satisfaction:</a:t>
            </a:r>
            <a:endParaRPr lang="en-US" sz="2200" b="1" dirty="0">
              <a:solidFill>
                <a:srgbClr val="0F4662"/>
              </a:solidFill>
              <a:latin typeface="Perpetua Titling MT" panose="02020502060505020804" pitchFamily="18" charset="0"/>
              <a:ea typeface="Quicksand 2"/>
              <a:cs typeface="Quicksand 2"/>
              <a:sym typeface="Quicksand 2"/>
            </a:endParaRPr>
          </a:p>
          <a:p>
            <a:pPr algn="just">
              <a:lnSpc>
                <a:spcPts val="3704"/>
              </a:lnSpc>
            </a:pPr>
            <a:r>
              <a:rPr lang="en-US" sz="2179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- </a:t>
            </a:r>
            <a:r>
              <a:rPr lang="en-GB" sz="2179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The dashboard shows passenger satisfaction with flight services like </a:t>
            </a:r>
            <a:r>
              <a:rPr lang="en-GB" sz="2179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</a:t>
            </a:r>
          </a:p>
          <a:p>
            <a:pPr algn="just">
              <a:lnSpc>
                <a:spcPts val="3704"/>
              </a:lnSpc>
            </a:pPr>
            <a:r>
              <a:rPr lang="en-GB" sz="2179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   check-in</a:t>
            </a:r>
            <a:r>
              <a:rPr lang="en-GB" sz="2179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, food, and inflight service</a:t>
            </a:r>
            <a:r>
              <a:rPr lang="en-GB" sz="2179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</a:p>
          <a:p>
            <a:pPr algn="just">
              <a:lnSpc>
                <a:spcPts val="3704"/>
              </a:lnSpc>
            </a:pPr>
            <a:endParaRPr lang="en-GB" sz="2179" dirty="0" smtClean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marL="470455" lvl="1" indent="-235227" algn="just">
              <a:lnSpc>
                <a:spcPts val="3704"/>
              </a:lnSpc>
              <a:buFont typeface="Arial"/>
              <a:buChar char="•"/>
            </a:pPr>
            <a:r>
              <a:rPr lang="en-US" sz="2200" b="1" dirty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Passenger Ratings:</a:t>
            </a:r>
          </a:p>
          <a:p>
            <a:pPr algn="just">
              <a:lnSpc>
                <a:spcPts val="3704"/>
              </a:lnSpc>
            </a:pPr>
            <a:r>
              <a:rPr lang="en-US" sz="2179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- </a:t>
            </a:r>
            <a:r>
              <a:rPr lang="en-GB" sz="2179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Ratings range from "very good" to "very bad," with higher satisfaction </a:t>
            </a:r>
            <a:r>
              <a:rPr lang="en-GB" sz="2179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 </a:t>
            </a:r>
          </a:p>
          <a:p>
            <a:pPr algn="just">
              <a:lnSpc>
                <a:spcPts val="3704"/>
              </a:lnSpc>
            </a:pPr>
            <a:r>
              <a:rPr lang="en-GB" sz="2179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   noted </a:t>
            </a:r>
            <a:r>
              <a:rPr lang="en-GB" sz="2179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for food and lower for seat </a:t>
            </a:r>
            <a:r>
              <a:rPr lang="en-GB" sz="2179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comfort</a:t>
            </a:r>
            <a:r>
              <a:rPr lang="en-US" sz="2179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</a:p>
          <a:p>
            <a:pPr algn="just">
              <a:lnSpc>
                <a:spcPts val="3704"/>
              </a:lnSpc>
            </a:pPr>
            <a:endParaRPr lang="en-US" sz="2179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marL="470455" lvl="1" indent="-235227" algn="just">
              <a:lnSpc>
                <a:spcPts val="3704"/>
              </a:lnSpc>
              <a:buFont typeface="Arial"/>
              <a:buChar char="•"/>
            </a:pPr>
            <a:r>
              <a:rPr lang="en-US" sz="2200" b="1" dirty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Gender-Based Insights: </a:t>
            </a:r>
          </a:p>
          <a:p>
            <a:pPr algn="just">
              <a:lnSpc>
                <a:spcPts val="3704"/>
              </a:lnSpc>
            </a:pPr>
            <a:r>
              <a:rPr lang="en-US" sz="2179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- </a:t>
            </a:r>
            <a:r>
              <a:rPr lang="en-GB" sz="2179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Some charts provide detailed analysis of passenger satisfaction based </a:t>
            </a:r>
          </a:p>
          <a:p>
            <a:pPr algn="just">
              <a:lnSpc>
                <a:spcPts val="3704"/>
              </a:lnSpc>
            </a:pPr>
            <a:r>
              <a:rPr lang="en-GB" sz="2179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   on </a:t>
            </a:r>
            <a:r>
              <a:rPr lang="en-GB" sz="2179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gender, particularly for entertainment and seat </a:t>
            </a:r>
            <a:r>
              <a:rPr lang="en-GB" sz="2179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comfort.</a:t>
            </a:r>
            <a:r>
              <a:rPr lang="en-US" sz="2179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</a:t>
            </a:r>
          </a:p>
        </p:txBody>
      </p:sp>
      <p:sp>
        <p:nvSpPr>
          <p:cNvPr id="8" name="Freeform 5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2335988"/>
            <a:ext cx="7543800" cy="5375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10405216" y="7975705"/>
            <a:ext cx="8589344" cy="8716124"/>
          </a:xfrm>
          <a:custGeom>
            <a:avLst/>
            <a:gdLst/>
            <a:ahLst/>
            <a:cxnLst/>
            <a:rect l="l" t="t" r="r" b="b"/>
            <a:pathLst>
              <a:path w="8589344" h="8716124">
                <a:moveTo>
                  <a:pt x="0" y="0"/>
                </a:moveTo>
                <a:lnTo>
                  <a:pt x="8589344" y="0"/>
                </a:lnTo>
                <a:lnTo>
                  <a:pt x="8589344" y="8716125"/>
                </a:lnTo>
                <a:lnTo>
                  <a:pt x="0" y="8716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4"/>
          <p:cNvSpPr/>
          <p:nvPr/>
        </p:nvSpPr>
        <p:spPr>
          <a:xfrm>
            <a:off x="15967882" y="58905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6"/>
          <p:cNvSpPr txBox="1"/>
          <p:nvPr/>
        </p:nvSpPr>
        <p:spPr>
          <a:xfrm>
            <a:off x="267678" y="495300"/>
            <a:ext cx="14072064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Profitability </a:t>
            </a:r>
            <a:r>
              <a:rPr lang="en-US" sz="6399" b="1" i="1" dirty="0" smtClean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Analysis</a:t>
            </a:r>
            <a:endParaRPr lang="en-US" sz="6399" b="1" i="1" dirty="0">
              <a:solidFill>
                <a:srgbClr val="0F4662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267678" y="2040597"/>
            <a:ext cx="10933722" cy="6835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endParaRPr dirty="0" smtClean="0"/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200" b="1" dirty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Revenue and Travel </a:t>
            </a:r>
            <a:r>
              <a:rPr lang="en-GB" sz="2200" b="1" dirty="0" smtClean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Type</a:t>
            </a:r>
            <a:r>
              <a:rPr lang="en-US" sz="2200" b="1" dirty="0" smtClean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: </a:t>
            </a:r>
          </a:p>
          <a:p>
            <a:pPr>
              <a:lnSpc>
                <a:spcPts val="4079"/>
              </a:lnSpc>
            </a:pPr>
            <a:r>
              <a:rPr lang="en-US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-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Business travel generates significantly higher revenue compared to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</a:t>
            </a:r>
            <a:endParaRPr lang="en-GB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>
              <a:lnSpc>
                <a:spcPts val="4079"/>
              </a:lnSpc>
            </a:pP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  personal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travel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  <a:endParaRPr lang="en-GB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>
              <a:lnSpc>
                <a:spcPts val="4079"/>
              </a:lnSpc>
            </a:pPr>
            <a:endParaRPr lang="en-US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200" b="1" dirty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Customer Loyalty and </a:t>
            </a:r>
            <a:r>
              <a:rPr lang="en-GB" sz="2200" b="1" dirty="0" smtClean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Engagement</a:t>
            </a:r>
            <a:r>
              <a:rPr lang="en-US" sz="2200" b="1" dirty="0" smtClean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:</a:t>
            </a:r>
            <a:endParaRPr lang="en-US" sz="2200" b="1" dirty="0">
              <a:solidFill>
                <a:srgbClr val="0F4662"/>
              </a:solidFill>
              <a:latin typeface="Perpetua Titling MT" panose="02020502060505020804" pitchFamily="18" charset="0"/>
              <a:ea typeface="Quicksand 2"/>
              <a:cs typeface="Quicksand 2"/>
              <a:sym typeface="Quicksand 2"/>
            </a:endParaRPr>
          </a:p>
          <a:p>
            <a:pPr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-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Loyal customers have much higher engagement scores, which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             </a:t>
            </a:r>
          </a:p>
          <a:p>
            <a:pPr>
              <a:lnSpc>
                <a:spcPts val="4079"/>
              </a:lnSpc>
            </a:pP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  indicating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their critical role in maintaining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profitability</a:t>
            </a:r>
            <a:r>
              <a:rPr lang="en-US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</a:p>
          <a:p>
            <a:pPr>
              <a:lnSpc>
                <a:spcPts val="4079"/>
              </a:lnSpc>
            </a:pPr>
            <a:endParaRPr lang="en-US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200" b="1" dirty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Profitability </a:t>
            </a:r>
            <a:r>
              <a:rPr lang="en-GB" sz="2200" b="1" dirty="0" smtClean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Segmentation</a:t>
            </a:r>
            <a:r>
              <a:rPr lang="en-US" sz="2200" b="1" dirty="0" smtClean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:</a:t>
            </a:r>
            <a:endParaRPr lang="en-US" sz="2200" b="1" dirty="0">
              <a:solidFill>
                <a:srgbClr val="0F4662"/>
              </a:solidFill>
              <a:latin typeface="Perpetua Titling MT" panose="02020502060505020804" pitchFamily="18" charset="0"/>
              <a:ea typeface="Quicksand 2"/>
              <a:cs typeface="Quicksand 2"/>
              <a:sym typeface="Quicksand 2"/>
            </a:endParaRPr>
          </a:p>
          <a:p>
            <a:pPr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-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High-profit segments have more satisfied and loyal customers, better </a:t>
            </a:r>
          </a:p>
          <a:p>
            <a:pPr>
              <a:lnSpc>
                <a:spcPts val="4079"/>
              </a:lnSpc>
            </a:pP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  on-time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performance, and significantly higher revenue compared to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</a:t>
            </a:r>
          </a:p>
          <a:p>
            <a:pPr>
              <a:lnSpc>
                <a:spcPts val="4079"/>
              </a:lnSpc>
            </a:pP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   low-profit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segments.</a:t>
            </a:r>
            <a:endParaRPr lang="en-US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3162300"/>
            <a:ext cx="7086600" cy="457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3767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405216" y="7975705"/>
            <a:ext cx="8589344" cy="8716124"/>
          </a:xfrm>
          <a:custGeom>
            <a:avLst/>
            <a:gdLst/>
            <a:ahLst/>
            <a:cxnLst/>
            <a:rect l="l" t="t" r="r" b="b"/>
            <a:pathLst>
              <a:path w="8589344" h="8716124">
                <a:moveTo>
                  <a:pt x="0" y="0"/>
                </a:moveTo>
                <a:lnTo>
                  <a:pt x="8589344" y="0"/>
                </a:lnTo>
                <a:lnTo>
                  <a:pt x="8589344" y="8716125"/>
                </a:lnTo>
                <a:lnTo>
                  <a:pt x="0" y="8716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967882" y="58905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67678" y="495300"/>
            <a:ext cx="14072064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 smtClean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Predictive </a:t>
            </a: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7678" y="2040597"/>
            <a:ext cx="10933722" cy="6309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endParaRPr dirty="0"/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200" b="1" dirty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Key Influencers of Business </a:t>
            </a:r>
            <a:r>
              <a:rPr lang="en-GB" sz="2200" b="1" dirty="0" smtClean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Travel</a:t>
            </a:r>
            <a:r>
              <a:rPr lang="en-US" sz="2200" b="1" dirty="0" smtClean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: </a:t>
            </a:r>
            <a:endParaRPr lang="en-US" sz="2200" b="1" dirty="0">
              <a:solidFill>
                <a:srgbClr val="0F4662"/>
              </a:solidFill>
              <a:latin typeface="Perpetua Titling MT" panose="02020502060505020804" pitchFamily="18" charset="0"/>
              <a:ea typeface="Quicksand 2"/>
              <a:cs typeface="Quicksand 2"/>
              <a:sym typeface="Quicksand 2"/>
            </a:endParaRPr>
          </a:p>
          <a:p>
            <a:pPr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</a:t>
            </a:r>
            <a:r>
              <a:rPr lang="en-US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-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Factors like high flight delay risk and inflight Wi-Fi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service                    </a:t>
            </a:r>
          </a:p>
          <a:p>
            <a:pPr>
              <a:lnSpc>
                <a:spcPts val="4079"/>
              </a:lnSpc>
            </a:pP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  significantly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increase the likelihood of travel being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business-related</a:t>
            </a:r>
            <a:r>
              <a:rPr lang="en-US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</a:p>
          <a:p>
            <a:pPr>
              <a:lnSpc>
                <a:spcPts val="4079"/>
              </a:lnSpc>
            </a:pPr>
            <a:endParaRPr lang="en-US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200" b="1" dirty="0" smtClean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Seat </a:t>
            </a:r>
            <a:r>
              <a:rPr lang="en-GB" sz="2200" b="1" dirty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Comfort and </a:t>
            </a:r>
            <a:r>
              <a:rPr lang="en-GB" sz="2200" b="1" dirty="0" smtClean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Profitability</a:t>
            </a:r>
            <a:r>
              <a:rPr lang="en-US" sz="2200" b="1" dirty="0" smtClean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:</a:t>
            </a:r>
            <a:endParaRPr lang="en-US" sz="2200" b="1" dirty="0">
              <a:solidFill>
                <a:srgbClr val="0F4662"/>
              </a:solidFill>
              <a:latin typeface="Perpetua Titling MT" panose="02020502060505020804" pitchFamily="18" charset="0"/>
              <a:ea typeface="Quicksand 2"/>
              <a:cs typeface="Quicksand 2"/>
              <a:sym typeface="Quicksand 2"/>
            </a:endParaRPr>
          </a:p>
          <a:p>
            <a:pPr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-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Higher seat comfort, combined with quality inflight services, </a:t>
            </a:r>
          </a:p>
          <a:p>
            <a:pPr>
              <a:lnSpc>
                <a:spcPts val="4079"/>
              </a:lnSpc>
            </a:pP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  increases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the chances of flights achieving high profitability</a:t>
            </a:r>
            <a:r>
              <a:rPr lang="en-US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</a:p>
          <a:p>
            <a:pPr>
              <a:lnSpc>
                <a:spcPts val="4079"/>
              </a:lnSpc>
            </a:pPr>
            <a:endParaRPr lang="en-US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200" b="1" dirty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Impact of Flight Delays and Service Quality</a:t>
            </a:r>
            <a:r>
              <a:rPr lang="en-US" sz="2200" b="1" dirty="0" smtClean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:</a:t>
            </a:r>
            <a:endParaRPr lang="en-US" sz="2200" b="1" dirty="0">
              <a:solidFill>
                <a:srgbClr val="0F4662"/>
              </a:solidFill>
              <a:latin typeface="Perpetua Titling MT" panose="02020502060505020804" pitchFamily="18" charset="0"/>
              <a:ea typeface="Quicksand 2"/>
              <a:cs typeface="Quicksand 2"/>
              <a:sym typeface="Quicksand 2"/>
            </a:endParaRPr>
          </a:p>
          <a:p>
            <a:pPr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-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Business travel is more likely under high flight delay risks, and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               </a:t>
            </a:r>
            <a:endParaRPr lang="en-GB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>
              <a:lnSpc>
                <a:spcPts val="4079"/>
              </a:lnSpc>
            </a:pP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 profitability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rises with better inflight service and seat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comfort</a:t>
            </a:r>
            <a:r>
              <a:rPr lang="en-US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  <a:endParaRPr lang="en-US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</p:txBody>
      </p:sp>
      <p:sp>
        <p:nvSpPr>
          <p:cNvPr id="8" name="Freeform 5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933700"/>
            <a:ext cx="7225144" cy="50420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449761" y="0"/>
            <a:ext cx="9838239" cy="10287000"/>
            <a:chOff x="0" y="0"/>
            <a:chExt cx="2591141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599709"/>
            <a:ext cx="948074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34401" y="2469933"/>
            <a:ext cx="9906000" cy="2628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The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airline has a significant number of loyal customers, accounting for 85K out of 104K total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passengers.</a:t>
            </a: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Business class passengers have higher satisfaction levels than economy class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passengers.</a:t>
            </a: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Female passengers are more satisfied than male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passengers.</a:t>
            </a:r>
            <a:endParaRPr lang="en-US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34401" y="6662735"/>
            <a:ext cx="9753599" cy="3154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Reducing flight delays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positively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impact customer satisfaction and retention.</a:t>
            </a: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Check-in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service is generally rated positively, with most passengers rating it as "good" or "very good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.“.</a:t>
            </a: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Seat comfort and inflight entertainment are areas where the airline can improve to enhance the overall flight experience.</a:t>
            </a:r>
            <a:endParaRPr lang="en-US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652617" y="1561099"/>
            <a:ext cx="8606683" cy="51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4485"/>
              </a:lnSpc>
            </a:pPr>
            <a:r>
              <a:rPr lang="en-US" sz="2800" b="1" dirty="0">
                <a:solidFill>
                  <a:srgbClr val="0F4662"/>
                </a:solidFill>
                <a:latin typeface="Quicksand 2 Bold"/>
                <a:ea typeface="Quicksand 2 Bold"/>
                <a:cs typeface="Quicksand 2 Bold"/>
                <a:sym typeface="Quicksand 2 Bold"/>
              </a:rPr>
              <a:t>Customer segmentation: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52616" y="5628030"/>
            <a:ext cx="860668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4759"/>
              </a:lnSpc>
            </a:pPr>
            <a:r>
              <a:rPr lang="en-US" sz="2799" b="1" dirty="0">
                <a:solidFill>
                  <a:srgbClr val="0F4662"/>
                </a:solidFill>
                <a:latin typeface="Quicksand 2 Bold"/>
                <a:ea typeface="Quicksand 2 Bold"/>
                <a:cs typeface="Quicksand 2 Bold"/>
                <a:sym typeface="Quicksand 2 Bold"/>
              </a:rPr>
              <a:t>Flight performance: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28700" y="974152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0767060" y="10287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48" y="1866900"/>
            <a:ext cx="5541744" cy="7443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449761" y="0"/>
            <a:ext cx="9838239" cy="10287000"/>
            <a:chOff x="0" y="0"/>
            <a:chExt cx="2591141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599709"/>
            <a:ext cx="948074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59973" y="2153705"/>
            <a:ext cx="9635383" cy="3154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Revenue estimation is higher for business class passengers compared to economy class passengers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On-time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performance is a key factor influencing customer satisfaction and loyalty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NPS analysis reveals that the airline has a mix of promoters, passives, and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detractors.</a:t>
            </a:r>
            <a:endParaRPr lang="en-US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52617" y="6433419"/>
            <a:ext cx="9635383" cy="3680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Key influencers for profitability class include flight distance, fare class, and customer loyalty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Top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segments for profitability class include long-haul business class passengers and high-spending loyal customers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Top segments for type of travel include flight distance, fare class, and customer demographics and international business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and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domestic leisure </a:t>
            </a:r>
            <a:r>
              <a:rPr lang="en-GB" sz="2400" dirty="0" err="1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travelers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  <a:endParaRPr lang="en-US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652617" y="1408599"/>
            <a:ext cx="8606683" cy="51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4485"/>
              </a:lnSpc>
            </a:pPr>
            <a:r>
              <a:rPr lang="en-US" sz="2800" b="1" dirty="0">
                <a:solidFill>
                  <a:srgbClr val="0F4662"/>
                </a:solidFill>
                <a:latin typeface="Quicksand 2 Bold" panose="020B0604020202020204" charset="0"/>
                <a:ea typeface="Microsoft YaHei" panose="020B0503020204020204" pitchFamily="34" charset="-122"/>
                <a:cs typeface="Quicksand 2 Bold"/>
                <a:sym typeface="Quicksand 2 Bold"/>
              </a:rPr>
              <a:t>Predictive analysis: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59973" y="5645444"/>
            <a:ext cx="860668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4759"/>
              </a:lnSpc>
            </a:pPr>
            <a:r>
              <a:rPr lang="en-US" sz="2799" b="1" dirty="0">
                <a:solidFill>
                  <a:srgbClr val="0F4662"/>
                </a:solidFill>
                <a:latin typeface="Quicksand 2 Bold" panose="020B0604020202020204" charset="0"/>
                <a:ea typeface="Microsoft YaHei" panose="020B0503020204020204" pitchFamily="34" charset="-122"/>
                <a:cs typeface="Quicksand 2 Bold"/>
                <a:sym typeface="Quicksand 2 Bold"/>
              </a:rPr>
              <a:t>Profitability analysis: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28700" y="974152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0767060" y="10287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16" y="1678246"/>
            <a:ext cx="5931408" cy="7821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1843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3907" y="2456694"/>
            <a:ext cx="5678618" cy="7335005"/>
            <a:chOff x="0" y="0"/>
            <a:chExt cx="1418473" cy="16926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05199" y="2877488"/>
            <a:ext cx="2348889" cy="2348889"/>
          </a:xfrm>
          <a:custGeom>
            <a:avLst/>
            <a:gdLst/>
            <a:ahLst/>
            <a:cxnLst/>
            <a:rect l="l" t="t" r="r" b="b"/>
            <a:pathLst>
              <a:path w="2348889" h="2348889">
                <a:moveTo>
                  <a:pt x="0" y="0"/>
                </a:moveTo>
                <a:lnTo>
                  <a:pt x="2348889" y="0"/>
                </a:lnTo>
                <a:lnTo>
                  <a:pt x="2348889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451118" y="2484405"/>
            <a:ext cx="5385764" cy="7335004"/>
            <a:chOff x="0" y="0"/>
            <a:chExt cx="1418473" cy="16926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84503" y="2877488"/>
            <a:ext cx="2318994" cy="2348889"/>
          </a:xfrm>
          <a:custGeom>
            <a:avLst/>
            <a:gdLst/>
            <a:ahLst/>
            <a:cxnLst/>
            <a:rect l="l" t="t" r="r" b="b"/>
            <a:pathLst>
              <a:path w="2318994" h="2348889">
                <a:moveTo>
                  <a:pt x="0" y="0"/>
                </a:moveTo>
                <a:lnTo>
                  <a:pt x="2318994" y="0"/>
                </a:lnTo>
                <a:lnTo>
                  <a:pt x="2318994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2015474" y="2456695"/>
            <a:ext cx="5564353" cy="7335004"/>
            <a:chOff x="0" y="0"/>
            <a:chExt cx="1418473" cy="16926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595029" y="3088463"/>
            <a:ext cx="2226655" cy="2226655"/>
          </a:xfrm>
          <a:custGeom>
            <a:avLst/>
            <a:gdLst/>
            <a:ahLst/>
            <a:cxnLst/>
            <a:rect l="l" t="t" r="r" b="b"/>
            <a:pathLst>
              <a:path w="2226655" h="2226655">
                <a:moveTo>
                  <a:pt x="0" y="0"/>
                </a:moveTo>
                <a:lnTo>
                  <a:pt x="2226655" y="0"/>
                </a:lnTo>
                <a:lnTo>
                  <a:pt x="2226655" y="2226655"/>
                </a:lnTo>
                <a:lnTo>
                  <a:pt x="0" y="2226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572000"/>
            <a:ext cx="811530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Recommendations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0561" y="6257983"/>
            <a:ext cx="5820557" cy="3154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Prioritize improving the overall customer experience, especially for disloyal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customers.</a:t>
            </a: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Focus on passenger comfort by improving seat quality, offering a variety of entertainment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options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  <a:endParaRPr lang="en-US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35847" y="5591461"/>
            <a:ext cx="5493387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2 Bold"/>
                <a:ea typeface="Quicksand 2 Bold"/>
                <a:cs typeface="Quicksand 2 Bold"/>
                <a:sym typeface="Quicksand 2 Bold"/>
              </a:rPr>
              <a:t>Enhance </a:t>
            </a:r>
            <a:r>
              <a:rPr lang="en-US" sz="2799" b="1" dirty="0" smtClean="0">
                <a:solidFill>
                  <a:srgbClr val="0F4662"/>
                </a:solidFill>
                <a:latin typeface="Quicksand 2 Bold"/>
                <a:ea typeface="Quicksand 2 Bold"/>
                <a:cs typeface="Quicksand 2 Bold"/>
                <a:sym typeface="Quicksand 2 Bold"/>
              </a:rPr>
              <a:t>Passengers </a:t>
            </a:r>
            <a:r>
              <a:rPr lang="en-US" sz="2799" b="1" dirty="0">
                <a:solidFill>
                  <a:srgbClr val="0F4662"/>
                </a:solidFill>
                <a:latin typeface="Quicksand 2 Bold"/>
                <a:ea typeface="Quicksand 2 Bold"/>
                <a:cs typeface="Quicksand 2 Bold"/>
                <a:sym typeface="Quicksand 2 Bold"/>
              </a:rPr>
              <a:t>Experience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85754" y="6479304"/>
            <a:ext cx="5101887" cy="151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Invest in measures to improve on-time performance and minimize the impact of delays.</a:t>
            </a:r>
            <a:endParaRPr lang="en-US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144820" y="5591461"/>
            <a:ext cx="510188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2 Bold"/>
                <a:ea typeface="Quicksand 2 Bold"/>
                <a:cs typeface="Quicksand 2 Bold"/>
                <a:sym typeface="Quicksand 2 Bold"/>
              </a:rPr>
              <a:t>Reduce Flight Delays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15473" y="6479304"/>
            <a:ext cx="5385764" cy="2628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Employ predictive </a:t>
            </a:r>
            <a:r>
              <a:rPr lang="en-GB" sz="2400" dirty="0" err="1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modeling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techniques to anticipate customer needs and preferences, enabling proactive service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adjustments and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identify areas for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improvement.</a:t>
            </a:r>
            <a:endParaRPr lang="en-US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477940" y="5591461"/>
            <a:ext cx="510188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2 Bold"/>
                <a:ea typeface="Quicksand 2 Bold"/>
                <a:cs typeface="Quicksand 2 Bold"/>
                <a:sym typeface="Quicksand 2 Bold"/>
              </a:rPr>
              <a:t>Utilize Predictive Analytics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85674" y="3467100"/>
            <a:ext cx="9960491" cy="414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In conclusion, Airline Passenger Satisfaction analysis reveals the key to transforming flights into memorable experiences. By focusing on demographics, service quality, and minimizing delays, airlines can personalize services and boost satisfaction. </a:t>
            </a:r>
            <a:endParaRPr lang="en-GB" sz="2400" dirty="0" smtClean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marL="342900" lvl="0" indent="-342900">
              <a:lnSpc>
                <a:spcPts val="4079"/>
              </a:lnSpc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marL="342900" lvl="0" indent="-342900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Predictive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analytics enables proactive strategies, allowing airlines to anticipate passenger needs and build loyalty, ensuring long-term success in a competitive market.</a:t>
            </a:r>
            <a:endParaRPr lang="en-US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897879" y="27051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6019800" y="88773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304001" y="1941985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599709"/>
            <a:ext cx="8048163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Conclusion</a:t>
            </a:r>
          </a:p>
        </p:txBody>
      </p:sp>
      <p:sp>
        <p:nvSpPr>
          <p:cNvPr id="7" name="Freeform 7"/>
          <p:cNvSpPr/>
          <p:nvPr/>
        </p:nvSpPr>
        <p:spPr>
          <a:xfrm>
            <a:off x="8304001" y="94107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0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2710" y="3369664"/>
            <a:ext cx="11402580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67137" y="3880125"/>
            <a:ext cx="5591675" cy="5378175"/>
          </a:xfrm>
          <a:custGeom>
            <a:avLst/>
            <a:gdLst/>
            <a:ahLst/>
            <a:cxnLst/>
            <a:rect l="l" t="t" r="r" b="b"/>
            <a:pathLst>
              <a:path w="5591675" h="5378175">
                <a:moveTo>
                  <a:pt x="0" y="0"/>
                </a:moveTo>
                <a:lnTo>
                  <a:pt x="5591674" y="0"/>
                </a:lnTo>
                <a:lnTo>
                  <a:pt x="5591674" y="5378175"/>
                </a:lnTo>
                <a:lnTo>
                  <a:pt x="0" y="5378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538426" y="-2645363"/>
            <a:ext cx="9498613" cy="7788863"/>
          </a:xfrm>
          <a:custGeom>
            <a:avLst/>
            <a:gdLst/>
            <a:ahLst/>
            <a:cxnLst/>
            <a:rect l="l" t="t" r="r" b="b"/>
            <a:pathLst>
              <a:path w="9498613" h="7788863">
                <a:moveTo>
                  <a:pt x="0" y="0"/>
                </a:moveTo>
                <a:lnTo>
                  <a:pt x="9498613" y="0"/>
                </a:lnTo>
                <a:lnTo>
                  <a:pt x="9498613" y="7788863"/>
                </a:lnTo>
                <a:lnTo>
                  <a:pt x="0" y="7788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367604" y="1028700"/>
            <a:ext cx="15552793" cy="8229600"/>
            <a:chOff x="0" y="0"/>
            <a:chExt cx="4096209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96209" cy="2167467"/>
            </a:xfrm>
            <a:custGeom>
              <a:avLst/>
              <a:gdLst/>
              <a:ahLst/>
              <a:cxnLst/>
              <a:rect l="l" t="t" r="r" b="b"/>
              <a:pathLst>
                <a:path w="4096209" h="2167467">
                  <a:moveTo>
                    <a:pt x="25387" y="0"/>
                  </a:moveTo>
                  <a:lnTo>
                    <a:pt x="4070822" y="0"/>
                  </a:lnTo>
                  <a:cubicBezTo>
                    <a:pt x="4084843" y="0"/>
                    <a:pt x="4096209" y="11366"/>
                    <a:pt x="4096209" y="25387"/>
                  </a:cubicBezTo>
                  <a:lnTo>
                    <a:pt x="4096209" y="2142080"/>
                  </a:lnTo>
                  <a:cubicBezTo>
                    <a:pt x="4096209" y="2156101"/>
                    <a:pt x="4084843" y="2167467"/>
                    <a:pt x="4070822" y="2167467"/>
                  </a:cubicBezTo>
                  <a:lnTo>
                    <a:pt x="25387" y="2167467"/>
                  </a:lnTo>
                  <a:cubicBezTo>
                    <a:pt x="11366" y="2167467"/>
                    <a:pt x="0" y="2156101"/>
                    <a:pt x="0" y="2142080"/>
                  </a:cubicBezTo>
                  <a:lnTo>
                    <a:pt x="0" y="25387"/>
                  </a:lnTo>
                  <a:cubicBezTo>
                    <a:pt x="0" y="11366"/>
                    <a:pt x="11366" y="0"/>
                    <a:pt x="25387" y="0"/>
                  </a:cubicBezTo>
                  <a:close/>
                </a:path>
              </a:pathLst>
            </a:custGeom>
            <a:solidFill>
              <a:srgbClr val="F8F8F8"/>
            </a:solidFill>
            <a:ln w="38100" cap="rnd">
              <a:solidFill>
                <a:srgbClr val="0F466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096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511146" y="7975705"/>
            <a:ext cx="8589344" cy="8716124"/>
          </a:xfrm>
          <a:custGeom>
            <a:avLst/>
            <a:gdLst/>
            <a:ahLst/>
            <a:cxnLst/>
            <a:rect l="l" t="t" r="r" b="b"/>
            <a:pathLst>
              <a:path w="8589344" h="8716124">
                <a:moveTo>
                  <a:pt x="0" y="0"/>
                </a:moveTo>
                <a:lnTo>
                  <a:pt x="8589344" y="0"/>
                </a:lnTo>
                <a:lnTo>
                  <a:pt x="8589344" y="8716125"/>
                </a:lnTo>
                <a:lnTo>
                  <a:pt x="0" y="87161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579453" y="-1028700"/>
            <a:ext cx="4455000" cy="4114800"/>
          </a:xfrm>
          <a:custGeom>
            <a:avLst/>
            <a:gdLst/>
            <a:ahLst/>
            <a:cxnLst/>
            <a:rect l="l" t="t" r="r" b="b"/>
            <a:pathLst>
              <a:path w="4455000" h="4114800">
                <a:moveTo>
                  <a:pt x="0" y="0"/>
                </a:moveTo>
                <a:lnTo>
                  <a:pt x="4455000" y="0"/>
                </a:lnTo>
                <a:lnTo>
                  <a:pt x="445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286999" y="3880125"/>
            <a:ext cx="2424068" cy="2503578"/>
            <a:chOff x="0" y="0"/>
            <a:chExt cx="6350000" cy="6558280"/>
          </a:xfrm>
        </p:grpSpPr>
        <p:sp>
          <p:nvSpPr>
            <p:cNvPr id="10" name="Freeform 10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10"/>
              <a:stretch>
                <a:fillRect t="-36104" b="-3610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18BE9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481431" y="3880125"/>
            <a:ext cx="2424068" cy="2503578"/>
            <a:chOff x="0" y="0"/>
            <a:chExt cx="6350000" cy="6558280"/>
          </a:xfrm>
        </p:grpSpPr>
        <p:sp>
          <p:nvSpPr>
            <p:cNvPr id="13" name="Freeform 1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11"/>
              <a:stretch>
                <a:fillRect t="-36104" b="-3610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18BE9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381749" y="3880125"/>
            <a:ext cx="2424068" cy="2503578"/>
            <a:chOff x="0" y="0"/>
            <a:chExt cx="6350000" cy="6558280"/>
          </a:xfrm>
        </p:grpSpPr>
        <p:sp>
          <p:nvSpPr>
            <p:cNvPr id="16" name="Freeform 1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12"/>
              <a:stretch>
                <a:fillRect l="-1679" r="-167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18BE9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2282068" y="3880125"/>
            <a:ext cx="2424068" cy="2503578"/>
            <a:chOff x="0" y="0"/>
            <a:chExt cx="6350000" cy="6558280"/>
          </a:xfrm>
        </p:grpSpPr>
        <p:sp>
          <p:nvSpPr>
            <p:cNvPr id="19" name="Freeform 19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13"/>
              <a:stretch>
                <a:fillRect l="-1329" r="-132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18BE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499033" y="1962098"/>
            <a:ext cx="9709882" cy="131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8"/>
              </a:lnSpc>
            </a:pPr>
            <a:r>
              <a:rPr lang="en-US" sz="8761" dirty="0">
                <a:solidFill>
                  <a:srgbClr val="0F4662"/>
                </a:solidFill>
                <a:latin typeface="Blueberry"/>
                <a:ea typeface="Blueberry"/>
                <a:cs typeface="Blueberry"/>
                <a:sym typeface="Blueberry"/>
              </a:rPr>
              <a:t>Team </a:t>
            </a:r>
            <a:r>
              <a:rPr lang="en-US" sz="8761" dirty="0" smtClean="0">
                <a:solidFill>
                  <a:srgbClr val="0F4662"/>
                </a:solidFill>
                <a:latin typeface="Blueberry"/>
                <a:ea typeface="Blueberry"/>
                <a:cs typeface="Blueberry"/>
                <a:sym typeface="Blueberry"/>
              </a:rPr>
              <a:t>members</a:t>
            </a:r>
            <a:endParaRPr lang="en-US" sz="8761" dirty="0">
              <a:solidFill>
                <a:srgbClr val="0F4662"/>
              </a:solidFill>
              <a:latin typeface="Blueberry"/>
              <a:ea typeface="Blueberry"/>
              <a:cs typeface="Blueberry"/>
              <a:sym typeface="Blueberry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316174" y="6569213"/>
            <a:ext cx="4165257" cy="362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19"/>
              </a:lnSpc>
            </a:pPr>
            <a:r>
              <a:rPr lang="en-US" sz="2349" b="1" dirty="0">
                <a:solidFill>
                  <a:srgbClr val="494949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Mariam </a:t>
            </a:r>
            <a:r>
              <a:rPr lang="en-US" sz="2349" b="1" dirty="0" err="1">
                <a:solidFill>
                  <a:srgbClr val="494949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Abd</a:t>
            </a:r>
            <a:r>
              <a:rPr lang="en-US" sz="2349" b="1" dirty="0">
                <a:solidFill>
                  <a:srgbClr val="494949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 </a:t>
            </a:r>
            <a:r>
              <a:rPr lang="en-US" sz="2349" b="1" dirty="0" err="1">
                <a:solidFill>
                  <a:srgbClr val="494949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elhamied</a:t>
            </a:r>
            <a:endParaRPr lang="en-US" sz="2349" b="1" dirty="0">
              <a:solidFill>
                <a:srgbClr val="494949"/>
              </a:solidFill>
              <a:latin typeface="Quicksand 1 Bold"/>
              <a:ea typeface="Quicksand 1 Bold"/>
              <a:cs typeface="Quicksand 1 Bold"/>
              <a:sym typeface="Quicksand 1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243616" y="6569213"/>
            <a:ext cx="4955448" cy="37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449" b="1" dirty="0" err="1">
                <a:solidFill>
                  <a:srgbClr val="494949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Shorouk</a:t>
            </a:r>
            <a:r>
              <a:rPr lang="en-US" sz="2449" b="1" dirty="0">
                <a:solidFill>
                  <a:srgbClr val="494949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 Ashraf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16060" y="6569213"/>
            <a:ext cx="4955448" cy="37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449" b="1" dirty="0">
                <a:solidFill>
                  <a:srgbClr val="494949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Omar </a:t>
            </a:r>
            <a:r>
              <a:rPr lang="en-US" sz="2449" b="1" dirty="0" err="1">
                <a:solidFill>
                  <a:srgbClr val="494949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Hazem</a:t>
            </a:r>
            <a:endParaRPr lang="en-US" sz="2449" b="1" dirty="0">
              <a:solidFill>
                <a:srgbClr val="494949"/>
              </a:solidFill>
              <a:latin typeface="Quicksand 1 Bold"/>
              <a:ea typeface="Quicksand 1 Bold"/>
              <a:cs typeface="Quicksand 1 Bold"/>
              <a:sym typeface="Quicksand 1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172366" y="6569213"/>
            <a:ext cx="4955448" cy="37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449" b="1" dirty="0">
                <a:solidFill>
                  <a:srgbClr val="494949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Mostafa El Demery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228600" y="6398583"/>
            <a:ext cx="5703543" cy="4490244"/>
          </a:xfrm>
          <a:custGeom>
            <a:avLst/>
            <a:gdLst/>
            <a:ahLst/>
            <a:cxnLst/>
            <a:rect l="l" t="t" r="r" b="b"/>
            <a:pathLst>
              <a:path w="5703543" h="4490244">
                <a:moveTo>
                  <a:pt x="0" y="4490244"/>
                </a:moveTo>
                <a:lnTo>
                  <a:pt x="5703543" y="4490244"/>
                </a:lnTo>
                <a:lnTo>
                  <a:pt x="5703543" y="0"/>
                </a:lnTo>
                <a:lnTo>
                  <a:pt x="0" y="0"/>
                </a:lnTo>
                <a:lnTo>
                  <a:pt x="0" y="44902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87794" y="6483050"/>
            <a:ext cx="3700206" cy="380395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86379" y="895350"/>
            <a:ext cx="12715243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F4662"/>
                </a:solidFill>
                <a:latin typeface="Cormorant Garamond Bold" panose="020B0604020202020204" charset="0"/>
                <a:ea typeface="Cormorant Garamond Bold Italics"/>
                <a:cs typeface="Cormorant Garamond Bold Italics"/>
                <a:sym typeface="Cormorant Garamond Bold Italics"/>
              </a:rPr>
              <a:t>Agenda Overview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786379" y="3029301"/>
            <a:ext cx="842787" cy="84278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86379" y="4157838"/>
            <a:ext cx="842787" cy="8427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86379" y="5286375"/>
            <a:ext cx="842787" cy="84278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786379" y="6414912"/>
            <a:ext cx="842787" cy="84278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94202" y="3029301"/>
            <a:ext cx="842787" cy="84278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05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94202" y="4157838"/>
            <a:ext cx="842787" cy="84278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94202" y="5286375"/>
            <a:ext cx="842787" cy="84278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07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837582" y="3164945"/>
            <a:ext cx="4955083" cy="525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 b="1" dirty="0">
                <a:solidFill>
                  <a:srgbClr val="0F4662"/>
                </a:solidFill>
                <a:latin typeface="Perpetua Titling MT" panose="02020502060505020804" pitchFamily="18" charset="0"/>
                <a:ea typeface="Glacial Indifference"/>
                <a:cs typeface="Glacial Indifference"/>
                <a:sym typeface="Glacial Indifference"/>
              </a:rPr>
              <a:t>Introduction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37582" y="4293482"/>
            <a:ext cx="4955083" cy="51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 b="1" dirty="0">
                <a:solidFill>
                  <a:srgbClr val="0F4662"/>
                </a:solidFill>
                <a:latin typeface="Perpetua Titling MT" panose="02020502060505020804" pitchFamily="18" charset="0"/>
                <a:ea typeface="Glacial Indifference"/>
                <a:cs typeface="Glacial Indifference"/>
                <a:sym typeface="Glacial Indifference"/>
              </a:rPr>
              <a:t>Data Flow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37582" y="5417431"/>
            <a:ext cx="4955083" cy="51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 b="1" dirty="0">
                <a:solidFill>
                  <a:srgbClr val="0F4662"/>
                </a:solidFill>
                <a:latin typeface="Perpetua Titling MT" panose="02020502060505020804" pitchFamily="18" charset="0"/>
                <a:ea typeface="Glacial Indifference"/>
                <a:cs typeface="Glacial Indifference"/>
                <a:sym typeface="Glacial Indifference"/>
              </a:rPr>
              <a:t>Dataset Overview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37582" y="6541381"/>
            <a:ext cx="4955083" cy="51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 b="1" dirty="0">
                <a:solidFill>
                  <a:srgbClr val="0F4662"/>
                </a:solidFill>
                <a:latin typeface="Perpetua Titling MT" panose="02020502060505020804" pitchFamily="18" charset="0"/>
                <a:ea typeface="Glacial Indifference"/>
                <a:cs typeface="Glacial Indifference"/>
                <a:sym typeface="Glacial Indifference"/>
              </a:rPr>
              <a:t>Analysis Steps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546539" y="3153197"/>
            <a:ext cx="4955083" cy="51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 b="1" dirty="0">
                <a:solidFill>
                  <a:srgbClr val="0F4662"/>
                </a:solidFill>
                <a:latin typeface="Perpetua Titling MT" panose="02020502060505020804" pitchFamily="18" charset="0"/>
                <a:ea typeface="Glacial Indifference"/>
                <a:cs typeface="Glacial Indifference"/>
                <a:sym typeface="Glacial Indifference"/>
              </a:rPr>
              <a:t>Results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545406" y="4293482"/>
            <a:ext cx="4956216" cy="51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 b="1" dirty="0">
                <a:solidFill>
                  <a:srgbClr val="0F4662"/>
                </a:solidFill>
                <a:latin typeface="Perpetua Titling MT" panose="02020502060505020804" pitchFamily="18" charset="0"/>
                <a:ea typeface="Glacial Indifference"/>
                <a:cs typeface="Glacial Indifference"/>
                <a:sym typeface="Glacial Indifference"/>
              </a:rPr>
              <a:t>Recommendation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45406" y="5422019"/>
            <a:ext cx="4956216" cy="51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 b="1" dirty="0">
                <a:solidFill>
                  <a:srgbClr val="0F4662"/>
                </a:solidFill>
                <a:latin typeface="Perpetua Titling MT" panose="02020502060505020804" pitchFamily="18" charset="0"/>
                <a:ea typeface="Glacial Indifference"/>
                <a:cs typeface="Glacial Indifference"/>
                <a:sym typeface="Glacial Indifference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0915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85674" y="3119386"/>
            <a:ext cx="9960491" cy="525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With the rapid development in the aviation industry and increasing competition among airlines, fulfilling passenger needs and enhancing their experience have become key factors that influence customer satisfaction and loyalty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</a:p>
          <a:p>
            <a:pPr marL="342900" lvl="0" indent="-342900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This project aims to </a:t>
            </a:r>
            <a:r>
              <a:rPr lang="en-GB" sz="2400" dirty="0" err="1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analyze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the main factors affecting passenger satisfaction and explore opportunities to improve the services provided to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them.</a:t>
            </a:r>
          </a:p>
          <a:p>
            <a:pPr marL="342900" lvl="0" indent="-342900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By </a:t>
            </a:r>
            <a:r>
              <a:rPr lang="en-GB" sz="2400" dirty="0" err="1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analyzing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data related to airline services and customer feedback, we will provide practical recommendations to enhance the travel experience and boost passenger satisfaction.</a:t>
            </a:r>
            <a:endParaRPr lang="en-US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897879" y="27051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6019800" y="88773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304001" y="1941985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599709"/>
            <a:ext cx="804816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8304001" y="94107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306228"/>
            <a:ext cx="3329876" cy="1664938"/>
          </a:xfrm>
          <a:custGeom>
            <a:avLst/>
            <a:gdLst/>
            <a:ahLst/>
            <a:cxnLst/>
            <a:rect l="l" t="t" r="r" b="b"/>
            <a:pathLst>
              <a:path w="3329876" h="1664938">
                <a:moveTo>
                  <a:pt x="0" y="0"/>
                </a:moveTo>
                <a:lnTo>
                  <a:pt x="3329876" y="0"/>
                </a:lnTo>
                <a:lnTo>
                  <a:pt x="3329876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800000">
            <a:off x="4146146" y="5957801"/>
            <a:ext cx="3329876" cy="1664938"/>
          </a:xfrm>
          <a:custGeom>
            <a:avLst/>
            <a:gdLst/>
            <a:ahLst/>
            <a:cxnLst/>
            <a:rect l="l" t="t" r="r" b="b"/>
            <a:pathLst>
              <a:path w="3329876" h="1664938">
                <a:moveTo>
                  <a:pt x="0" y="0"/>
                </a:moveTo>
                <a:lnTo>
                  <a:pt x="3329876" y="0"/>
                </a:lnTo>
                <a:lnTo>
                  <a:pt x="3329876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93844" y="4306228"/>
            <a:ext cx="3343241" cy="1671621"/>
          </a:xfrm>
          <a:custGeom>
            <a:avLst/>
            <a:gdLst/>
            <a:ahLst/>
            <a:cxnLst/>
            <a:rect l="l" t="t" r="r" b="b"/>
            <a:pathLst>
              <a:path w="3343241" h="1671621">
                <a:moveTo>
                  <a:pt x="0" y="0"/>
                </a:moveTo>
                <a:lnTo>
                  <a:pt x="3343241" y="0"/>
                </a:lnTo>
                <a:lnTo>
                  <a:pt x="3343241" y="1671621"/>
                </a:lnTo>
                <a:lnTo>
                  <a:pt x="0" y="16716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800000">
            <a:off x="10450367" y="5964484"/>
            <a:ext cx="3329876" cy="1664938"/>
          </a:xfrm>
          <a:custGeom>
            <a:avLst/>
            <a:gdLst/>
            <a:ahLst/>
            <a:cxnLst/>
            <a:rect l="l" t="t" r="r" b="b"/>
            <a:pathLst>
              <a:path w="3329876" h="1664938">
                <a:moveTo>
                  <a:pt x="0" y="0"/>
                </a:moveTo>
                <a:lnTo>
                  <a:pt x="3329876" y="0"/>
                </a:lnTo>
                <a:lnTo>
                  <a:pt x="3329876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99328" y="4312911"/>
            <a:ext cx="3329876" cy="1664938"/>
          </a:xfrm>
          <a:custGeom>
            <a:avLst/>
            <a:gdLst/>
            <a:ahLst/>
            <a:cxnLst/>
            <a:rect l="l" t="t" r="r" b="b"/>
            <a:pathLst>
              <a:path w="3329876" h="1664938">
                <a:moveTo>
                  <a:pt x="0" y="0"/>
                </a:moveTo>
                <a:lnTo>
                  <a:pt x="3329876" y="0"/>
                </a:lnTo>
                <a:lnTo>
                  <a:pt x="3329876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827655" y="5946525"/>
            <a:ext cx="848136" cy="570260"/>
            <a:chOff x="0" y="0"/>
            <a:chExt cx="1930400" cy="12979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FCDCC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120271" y="5971166"/>
            <a:ext cx="848136" cy="570260"/>
            <a:chOff x="0" y="0"/>
            <a:chExt cx="1930400" cy="12979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6411164" y="5946525"/>
            <a:ext cx="848136" cy="570260"/>
            <a:chOff x="0" y="0"/>
            <a:chExt cx="1930400" cy="12979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661478" y="4790795"/>
            <a:ext cx="2166177" cy="216617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CDC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 spc="11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7578" y="4790795"/>
            <a:ext cx="2166177" cy="216617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B6B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 spc="11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95276" y="4790795"/>
            <a:ext cx="2166177" cy="216617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 spc="11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3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968407" y="4790795"/>
            <a:ext cx="2166177" cy="216617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 spc="11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4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058509" y="4790795"/>
            <a:ext cx="2166177" cy="216617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 spc="11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5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10814" y="7624606"/>
            <a:ext cx="1965649" cy="889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</a:pPr>
            <a:r>
              <a:rPr lang="en-US" sz="2800" spc="77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Collect Data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982640" y="7624606"/>
            <a:ext cx="1965649" cy="90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</a:pPr>
            <a:r>
              <a:rPr lang="en-US" sz="2800" spc="77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Explore data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229061" y="7624606"/>
            <a:ext cx="1965649" cy="135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</a:pPr>
            <a:r>
              <a:rPr lang="en-US" sz="2800" spc="77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Visualize and Reporting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833524" y="4087594"/>
            <a:ext cx="1965649" cy="428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</a:pPr>
            <a:r>
              <a:rPr lang="en-US" sz="2800" spc="77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Check data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153276" y="3631365"/>
            <a:ext cx="1965649" cy="90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77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Analyzing</a:t>
            </a:r>
          </a:p>
          <a:p>
            <a:pPr marL="0" lvl="0" indent="0" algn="ctr">
              <a:lnSpc>
                <a:spcPts val="3639"/>
              </a:lnSpc>
            </a:pPr>
            <a:r>
              <a:rPr lang="en-US" sz="2800" spc="77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Data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3550138" y="1199153"/>
            <a:ext cx="11187724" cy="1103193"/>
            <a:chOff x="0" y="-47625"/>
            <a:chExt cx="14916965" cy="1470924"/>
          </a:xfrm>
        </p:grpSpPr>
        <p:sp>
          <p:nvSpPr>
            <p:cNvPr id="34" name="TextBox 34"/>
            <p:cNvSpPr txBox="1"/>
            <p:nvPr/>
          </p:nvSpPr>
          <p:spPr>
            <a:xfrm>
              <a:off x="0" y="807746"/>
              <a:ext cx="14916965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-US" sz="2600" u="none" spc="78" dirty="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5-Step </a:t>
              </a:r>
              <a:r>
                <a:rPr lang="en-US" sz="2600" spc="78" dirty="0" smtClean="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Analysis</a:t>
              </a:r>
              <a:r>
                <a:rPr lang="en-US" sz="2600" u="none" spc="78" dirty="0" smtClean="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 </a:t>
              </a:r>
              <a:r>
                <a:rPr lang="en-US" sz="2600" u="none" spc="78" dirty="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Process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4916965" cy="767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</a:pPr>
              <a:r>
                <a:rPr lang="en-US" sz="3600" b="1" spc="107">
                  <a:solidFill>
                    <a:srgbClr val="191919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DATA ANALYSIS 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15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3893" y="15849"/>
            <a:ext cx="4194107" cy="10271151"/>
            <a:chOff x="0" y="0"/>
            <a:chExt cx="1104621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28486" y="1684924"/>
            <a:ext cx="6330814" cy="7573376"/>
            <a:chOff x="0" y="0"/>
            <a:chExt cx="8441085" cy="1009783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8477" r="15898"/>
            <a:stretch>
              <a:fillRect/>
            </a:stretch>
          </p:blipFill>
          <p:spPr>
            <a:xfrm>
              <a:off x="0" y="0"/>
              <a:ext cx="8441085" cy="10097834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028700" y="8974931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35606" y="428942"/>
            <a:ext cx="93902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Dataset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4060" y="2247900"/>
            <a:ext cx="9899786" cy="525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algn="just">
              <a:lnSpc>
                <a:spcPts val="4079"/>
              </a:lnSpc>
            </a:pPr>
            <a:endParaRPr lang="en-US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marL="518160" lvl="1" indent="-259080" algn="just">
              <a:lnSpc>
                <a:spcPts val="4079"/>
              </a:lnSpc>
              <a:buFont typeface="Arial"/>
              <a:buChar char="•"/>
            </a:pPr>
            <a:r>
              <a:rPr lang="en-GB" sz="2400" b="1" dirty="0" smtClean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Goal</a:t>
            </a:r>
            <a:r>
              <a:rPr lang="en-GB" sz="2400" b="1" dirty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: </a:t>
            </a:r>
            <a:r>
              <a:rPr lang="en-GB" sz="2400" dirty="0" err="1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Analyze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key factors affecting passenger satisfaction in the competitive aviation industry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</a:p>
          <a:p>
            <a:pPr marL="518160" lvl="1" indent="-259080" algn="just">
              <a:lnSpc>
                <a:spcPts val="4079"/>
              </a:lnSpc>
              <a:buFont typeface="Arial"/>
              <a:buChar char="•"/>
            </a:pPr>
            <a:endParaRPr lang="en-US" sz="2400" dirty="0" smtClean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marL="518160" lvl="1" indent="-259080" algn="just">
              <a:lnSpc>
                <a:spcPts val="4079"/>
              </a:lnSpc>
              <a:buFont typeface="Arial"/>
              <a:buChar char="•"/>
            </a:pPr>
            <a:r>
              <a:rPr lang="en-GB" sz="2400" b="1" dirty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Approach: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Examine airline services and customer feedback to identify improvement opportunities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</a:p>
          <a:p>
            <a:pPr marL="259080" lvl="1" algn="just">
              <a:lnSpc>
                <a:spcPts val="4079"/>
              </a:lnSpc>
            </a:pPr>
            <a:endParaRPr lang="en-GB" sz="2400" dirty="0" smtClean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marL="518160" lvl="1" indent="-259080" algn="just">
              <a:lnSpc>
                <a:spcPts val="4079"/>
              </a:lnSpc>
              <a:buFont typeface="Arial"/>
              <a:buChar char="•"/>
            </a:pPr>
            <a:r>
              <a:rPr lang="en-US" sz="2400" b="1" dirty="0" smtClean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Usefulness</a:t>
            </a:r>
            <a:r>
              <a:rPr lang="en-US" sz="2400" b="1" dirty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: </a:t>
            </a:r>
            <a:r>
              <a:rPr lang="en-US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Helps airlines identify areas for improvement, enhance customer experiences, and make data-driven decisions to optimize services.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405216" y="7975705"/>
            <a:ext cx="8589344" cy="8716124"/>
          </a:xfrm>
          <a:custGeom>
            <a:avLst/>
            <a:gdLst/>
            <a:ahLst/>
            <a:cxnLst/>
            <a:rect l="l" t="t" r="r" b="b"/>
            <a:pathLst>
              <a:path w="8589344" h="8716124">
                <a:moveTo>
                  <a:pt x="0" y="0"/>
                </a:moveTo>
                <a:lnTo>
                  <a:pt x="8589344" y="0"/>
                </a:lnTo>
                <a:lnTo>
                  <a:pt x="8589344" y="8716125"/>
                </a:lnTo>
                <a:lnTo>
                  <a:pt x="0" y="8716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4800" y="459653"/>
            <a:ext cx="14072064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 smtClean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Airline Path</a:t>
            </a:r>
            <a:endParaRPr lang="en-US" sz="6399" b="1" i="1" dirty="0">
              <a:solidFill>
                <a:srgbClr val="0F4662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3216" y="1779125"/>
            <a:ext cx="11070939" cy="7309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2"/>
              </a:lnSpc>
            </a:pPr>
            <a:endParaRPr dirty="0"/>
          </a:p>
          <a:p>
            <a:pPr marL="480368" lvl="1" indent="-240184">
              <a:lnSpc>
                <a:spcPts val="3782"/>
              </a:lnSpc>
              <a:buFont typeface="Arial"/>
              <a:buChar char="•"/>
            </a:pPr>
            <a:r>
              <a:rPr lang="en-US" sz="2200" b="1" dirty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Passenger Demographics: </a:t>
            </a:r>
          </a:p>
          <a:p>
            <a:pPr>
              <a:lnSpc>
                <a:spcPts val="3782"/>
              </a:lnSpc>
            </a:pPr>
            <a:r>
              <a:rPr lang="en-US" sz="2224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</a:t>
            </a:r>
            <a:r>
              <a:rPr lang="ar-EG" sz="2224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</a:t>
            </a:r>
            <a:r>
              <a:rPr lang="en-GB" sz="2224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</a:t>
            </a:r>
            <a:r>
              <a:rPr lang="ar-EG" sz="2224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</a:t>
            </a:r>
            <a:r>
              <a:rPr lang="en-US" sz="2224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- </a:t>
            </a:r>
            <a:r>
              <a:rPr lang="en-GB" sz="2224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The airline served 104K passengers, with 51K males and 53K females</a:t>
            </a:r>
            <a:r>
              <a:rPr lang="en-GB" sz="2224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  <a:endParaRPr lang="en-US" sz="2224" dirty="0" smtClean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>
              <a:lnSpc>
                <a:spcPts val="3782"/>
              </a:lnSpc>
            </a:pPr>
            <a:r>
              <a:rPr lang="en-US" sz="2224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- </a:t>
            </a:r>
            <a:r>
              <a:rPr lang="en-GB" sz="2224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It </a:t>
            </a:r>
            <a:r>
              <a:rPr lang="en-GB" sz="2224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had 85K loyal customers and 45K satisfied passengers</a:t>
            </a:r>
            <a:r>
              <a:rPr lang="en-GB" sz="2224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</a:p>
          <a:p>
            <a:pPr>
              <a:lnSpc>
                <a:spcPts val="3782"/>
              </a:lnSpc>
            </a:pPr>
            <a:endParaRPr lang="en-US" sz="2224" dirty="0" smtClean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marL="480368" lvl="1" indent="-240184">
              <a:lnSpc>
                <a:spcPts val="3782"/>
              </a:lnSpc>
              <a:buFont typeface="Arial"/>
              <a:buChar char="•"/>
            </a:pPr>
            <a:r>
              <a:rPr lang="en-US" sz="2200" b="1" dirty="0" smtClean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Travel Type and Class:</a:t>
            </a:r>
          </a:p>
          <a:p>
            <a:pPr>
              <a:lnSpc>
                <a:spcPts val="3782"/>
              </a:lnSpc>
            </a:pPr>
            <a:r>
              <a:rPr lang="en-US" sz="2224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</a:t>
            </a:r>
            <a:r>
              <a:rPr lang="en-US" sz="2224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- </a:t>
            </a:r>
            <a:r>
              <a:rPr lang="en-GB" sz="2224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Passengers were segmented by travel type (Business and Personal) and </a:t>
            </a:r>
            <a:r>
              <a:rPr lang="en-GB" sz="2224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              </a:t>
            </a:r>
          </a:p>
          <a:p>
            <a:pPr>
              <a:lnSpc>
                <a:spcPts val="3782"/>
              </a:lnSpc>
            </a:pPr>
            <a:r>
              <a:rPr lang="en-GB" sz="2224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   class </a:t>
            </a:r>
            <a:r>
              <a:rPr lang="en-GB" sz="2224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(Business, Eco, and Eco Plus)</a:t>
            </a:r>
            <a:r>
              <a:rPr lang="en-GB" sz="2224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 </a:t>
            </a:r>
            <a:endParaRPr lang="en-US" sz="2224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>
              <a:lnSpc>
                <a:spcPts val="3782"/>
              </a:lnSpc>
            </a:pPr>
            <a:r>
              <a:rPr lang="en-US" sz="2224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- </a:t>
            </a:r>
            <a:r>
              <a:rPr lang="en-GB" sz="2224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About </a:t>
            </a:r>
            <a:r>
              <a:rPr lang="en-GB" sz="2224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50K </a:t>
            </a:r>
            <a:r>
              <a:rPr lang="en-GB" sz="2224" dirty="0" err="1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traveled</a:t>
            </a:r>
            <a:r>
              <a:rPr lang="en-GB" sz="2224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for business, with 46.75K in the Economy class</a:t>
            </a:r>
            <a:r>
              <a:rPr lang="en-GB" sz="2224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</a:p>
          <a:p>
            <a:pPr>
              <a:lnSpc>
                <a:spcPts val="3782"/>
              </a:lnSpc>
            </a:pPr>
            <a:endParaRPr lang="en-US" sz="2224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marL="480368" lvl="1" indent="-240184">
              <a:lnSpc>
                <a:spcPts val="3782"/>
              </a:lnSpc>
              <a:buFont typeface="Arial"/>
              <a:buChar char="•"/>
            </a:pPr>
            <a:r>
              <a:rPr lang="en-US" sz="2200" b="1" dirty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Customer </a:t>
            </a:r>
            <a:r>
              <a:rPr lang="en-US" sz="2200" b="1" dirty="0" smtClean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Segmentation:</a:t>
            </a:r>
            <a:endParaRPr lang="en-US" sz="2200" b="1" dirty="0">
              <a:solidFill>
                <a:srgbClr val="0F4662"/>
              </a:solidFill>
              <a:latin typeface="Perpetua Titling MT" panose="02020502060505020804" pitchFamily="18" charset="0"/>
              <a:ea typeface="Quicksand 2"/>
              <a:cs typeface="Quicksand 2"/>
              <a:sym typeface="Quicksand 2"/>
            </a:endParaRPr>
          </a:p>
          <a:p>
            <a:pPr>
              <a:lnSpc>
                <a:spcPts val="3782"/>
              </a:lnSpc>
            </a:pPr>
            <a:r>
              <a:rPr lang="en-US" sz="2224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- </a:t>
            </a:r>
            <a:r>
              <a:rPr lang="en-GB" sz="2224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The report details passenger distribution by age, customer type (loyal vs </a:t>
            </a:r>
            <a:r>
              <a:rPr lang="en-GB" sz="2224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          </a:t>
            </a:r>
          </a:p>
          <a:p>
            <a:pPr>
              <a:lnSpc>
                <a:spcPts val="3782"/>
              </a:lnSpc>
            </a:pPr>
            <a:r>
              <a:rPr lang="en-GB" sz="2224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   disloyal</a:t>
            </a:r>
            <a:r>
              <a:rPr lang="en-GB" sz="2224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), and </a:t>
            </a:r>
            <a:r>
              <a:rPr lang="en-GB" sz="2224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class</a:t>
            </a:r>
            <a:r>
              <a:rPr lang="en-US" sz="2224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</a:p>
          <a:p>
            <a:pPr>
              <a:lnSpc>
                <a:spcPts val="3782"/>
              </a:lnSpc>
            </a:pPr>
            <a:r>
              <a:rPr lang="en-GB" sz="2224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</a:t>
            </a:r>
            <a:r>
              <a:rPr lang="en-GB" sz="2224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- </a:t>
            </a:r>
            <a:r>
              <a:rPr lang="en-GB" sz="2224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It also showing </a:t>
            </a:r>
            <a:r>
              <a:rPr lang="en-GB" sz="2224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84.92K loyal passengers and 18.98K disloyal ones</a:t>
            </a:r>
            <a:r>
              <a:rPr lang="en-GB" sz="2224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  <a:endParaRPr lang="en-GB" sz="2224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>
              <a:lnSpc>
                <a:spcPts val="3782"/>
              </a:lnSpc>
            </a:pPr>
            <a:endParaRPr lang="en-US" sz="2224" dirty="0" smtClean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2781300"/>
            <a:ext cx="7162800" cy="487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67678" y="428942"/>
            <a:ext cx="1407206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Customer Segmentation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7678" y="1514157"/>
            <a:ext cx="9943067" cy="820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2"/>
              </a:lnSpc>
              <a:spcBef>
                <a:spcPct val="0"/>
              </a:spcBef>
            </a:pPr>
            <a:endParaRPr dirty="0"/>
          </a:p>
          <a:p>
            <a:pPr marL="502020" lvl="1" indent="-251010" algn="l">
              <a:lnSpc>
                <a:spcPts val="3952"/>
              </a:lnSpc>
              <a:buFont typeface="Arial"/>
              <a:buChar char="•"/>
            </a:pPr>
            <a:r>
              <a:rPr lang="en-US" sz="2200" b="1" dirty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Purpose: </a:t>
            </a:r>
            <a:r>
              <a:rPr lang="en-US" sz="2325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Understand different passenger groups based on behaviors and preferences</a:t>
            </a:r>
            <a:r>
              <a:rPr lang="en-US" sz="2325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</a:p>
          <a:p>
            <a:pPr marL="502020" lvl="1" indent="-251010" algn="l">
              <a:lnSpc>
                <a:spcPts val="3952"/>
              </a:lnSpc>
              <a:buFont typeface="Arial"/>
              <a:buChar char="•"/>
            </a:pPr>
            <a:endParaRPr lang="en-US" sz="2325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marL="502020" lvl="1" indent="-251010">
              <a:lnSpc>
                <a:spcPts val="3952"/>
              </a:lnSpc>
              <a:buFont typeface="Arial"/>
              <a:buChar char="•"/>
            </a:pPr>
            <a:r>
              <a:rPr lang="en-US" sz="2200" b="1" dirty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Impact of </a:t>
            </a:r>
            <a:r>
              <a:rPr lang="en-US" sz="2200" b="1" dirty="0" smtClean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Delays:</a:t>
            </a:r>
            <a:endParaRPr lang="en-US" sz="2200" b="1" dirty="0">
              <a:solidFill>
                <a:srgbClr val="0F4662"/>
              </a:solidFill>
              <a:latin typeface="Perpetua Titling MT" panose="02020502060505020804" pitchFamily="18" charset="0"/>
              <a:ea typeface="Quicksand 2"/>
              <a:cs typeface="Quicksand 2"/>
              <a:sym typeface="Quicksand 2"/>
            </a:endParaRPr>
          </a:p>
          <a:p>
            <a:pPr algn="just">
              <a:lnSpc>
                <a:spcPts val="3952"/>
              </a:lnSpc>
            </a:pPr>
            <a:r>
              <a:rPr lang="en-US" sz="2325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- </a:t>
            </a:r>
            <a:r>
              <a:rPr lang="en-GB" sz="2325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Approximately 80K passengers reported no impact from delays, </a:t>
            </a:r>
            <a:r>
              <a:rPr lang="en-GB" sz="2325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   </a:t>
            </a:r>
          </a:p>
          <a:p>
            <a:pPr algn="just">
              <a:lnSpc>
                <a:spcPts val="3952"/>
              </a:lnSpc>
            </a:pPr>
            <a:r>
              <a:rPr lang="en-GB" sz="2325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 while </a:t>
            </a:r>
            <a:r>
              <a:rPr lang="en-GB" sz="2325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a smaller group experienced negative effects</a:t>
            </a:r>
            <a:r>
              <a:rPr lang="en-GB" sz="2325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</a:p>
          <a:p>
            <a:pPr algn="just">
              <a:lnSpc>
                <a:spcPts val="3952"/>
              </a:lnSpc>
            </a:pPr>
            <a:endParaRPr lang="en-US" sz="2325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marL="502020" lvl="1" indent="-251010">
              <a:lnSpc>
                <a:spcPts val="3952"/>
              </a:lnSpc>
              <a:buFont typeface="Arial"/>
              <a:buChar char="•"/>
            </a:pPr>
            <a:r>
              <a:rPr lang="en-US" sz="2200" b="1" dirty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Passenger </a:t>
            </a:r>
            <a:r>
              <a:rPr lang="en-US" sz="2200" b="1" dirty="0" smtClean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Satisfaction:</a:t>
            </a:r>
            <a:endParaRPr lang="en-US" sz="2200" b="1" dirty="0">
              <a:solidFill>
                <a:srgbClr val="0F4662"/>
              </a:solidFill>
              <a:latin typeface="Perpetua Titling MT" panose="02020502060505020804" pitchFamily="18" charset="0"/>
              <a:ea typeface="Quicksand 2"/>
              <a:cs typeface="Quicksand 2"/>
              <a:sym typeface="Quicksand 2"/>
            </a:endParaRPr>
          </a:p>
          <a:p>
            <a:pPr>
              <a:lnSpc>
                <a:spcPts val="3952"/>
              </a:lnSpc>
            </a:pPr>
            <a:r>
              <a:rPr lang="en-US" sz="2325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- </a:t>
            </a:r>
            <a:r>
              <a:rPr lang="en-GB" sz="2325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Out of all passengers, 45.03K were satisfied, predominantly from </a:t>
            </a:r>
            <a:r>
              <a:rPr lang="en-GB" sz="2325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</a:t>
            </a:r>
          </a:p>
          <a:p>
            <a:pPr>
              <a:lnSpc>
                <a:spcPts val="3952"/>
              </a:lnSpc>
            </a:pPr>
            <a:r>
              <a:rPr lang="en-GB" sz="2325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the </a:t>
            </a:r>
            <a:r>
              <a:rPr lang="en-GB" sz="2325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business class, whereas 58.88K were neutral </a:t>
            </a:r>
            <a:r>
              <a:rPr lang="en-GB" sz="2325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or dissatisfied</a:t>
            </a:r>
            <a:r>
              <a:rPr lang="en-US" sz="2325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</a:p>
          <a:p>
            <a:pPr>
              <a:lnSpc>
                <a:spcPts val="3952"/>
              </a:lnSpc>
            </a:pPr>
            <a:endParaRPr lang="en-US" sz="2325" dirty="0" smtClean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marL="502020" lvl="1" indent="-251010">
              <a:lnSpc>
                <a:spcPts val="3952"/>
              </a:lnSpc>
              <a:buFont typeface="Arial"/>
              <a:buChar char="•"/>
            </a:pPr>
            <a:r>
              <a:rPr lang="en-US" sz="2200" b="1" dirty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Service </a:t>
            </a:r>
            <a:r>
              <a:rPr lang="en-US" sz="2200" b="1" dirty="0" smtClean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Segmentation:</a:t>
            </a:r>
          </a:p>
          <a:p>
            <a:pPr>
              <a:lnSpc>
                <a:spcPts val="3952"/>
              </a:lnSpc>
            </a:pPr>
            <a:r>
              <a:rPr lang="en-US" sz="2325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</a:t>
            </a:r>
            <a:r>
              <a:rPr lang="en-US" sz="2325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- </a:t>
            </a:r>
            <a:r>
              <a:rPr lang="en-GB" sz="2325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Passengers </a:t>
            </a:r>
            <a:r>
              <a:rPr lang="en-GB" sz="2325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rated </a:t>
            </a:r>
            <a:r>
              <a:rPr lang="en-GB" sz="2325" dirty="0" err="1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onboard</a:t>
            </a:r>
            <a:r>
              <a:rPr lang="en-GB" sz="2325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services </a:t>
            </a:r>
            <a:r>
              <a:rPr lang="en-GB" sz="2325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with around </a:t>
            </a:r>
            <a:r>
              <a:rPr lang="en-GB" sz="2325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50K reporting </a:t>
            </a:r>
            <a:r>
              <a:rPr lang="en-GB" sz="2325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</a:t>
            </a:r>
          </a:p>
          <a:p>
            <a:pPr>
              <a:lnSpc>
                <a:spcPts val="3952"/>
              </a:lnSpc>
            </a:pPr>
            <a:r>
              <a:rPr lang="en-GB" sz="2325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high </a:t>
            </a:r>
            <a:r>
              <a:rPr lang="en-GB" sz="2325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satisfaction due to high service </a:t>
            </a:r>
            <a:r>
              <a:rPr lang="en-GB" sz="2325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quality</a:t>
            </a:r>
            <a:r>
              <a:rPr lang="en-US" sz="2325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  <a:endParaRPr lang="en-US" sz="2325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algn="l">
              <a:lnSpc>
                <a:spcPts val="3952"/>
              </a:lnSpc>
            </a:pPr>
            <a:r>
              <a:rPr lang="en-US" sz="2325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</a:t>
            </a:r>
          </a:p>
        </p:txBody>
      </p:sp>
      <p:sp>
        <p:nvSpPr>
          <p:cNvPr id="8" name="Freeform 5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10405216" y="7975705"/>
            <a:ext cx="8589344" cy="8716124"/>
          </a:xfrm>
          <a:custGeom>
            <a:avLst/>
            <a:gdLst/>
            <a:ahLst/>
            <a:cxnLst/>
            <a:rect l="l" t="t" r="r" b="b"/>
            <a:pathLst>
              <a:path w="8589344" h="8716124">
                <a:moveTo>
                  <a:pt x="0" y="0"/>
                </a:moveTo>
                <a:lnTo>
                  <a:pt x="8589344" y="0"/>
                </a:lnTo>
                <a:lnTo>
                  <a:pt x="8589344" y="8716125"/>
                </a:lnTo>
                <a:lnTo>
                  <a:pt x="0" y="87161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1" y="2476499"/>
            <a:ext cx="7696199" cy="5333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67678" y="428942"/>
            <a:ext cx="14072064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</a:t>
            </a:r>
            <a:r>
              <a:rPr lang="en-US" sz="6399" b="1" i="1" dirty="0" smtClean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atisfaction </a:t>
            </a: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Analysis</a:t>
            </a:r>
          </a:p>
        </p:txBody>
      </p:sp>
      <p:sp>
        <p:nvSpPr>
          <p:cNvPr id="6" name="Freeform 6"/>
          <p:cNvSpPr/>
          <p:nvPr/>
        </p:nvSpPr>
        <p:spPr>
          <a:xfrm>
            <a:off x="10405216" y="7975705"/>
            <a:ext cx="8589344" cy="8716124"/>
          </a:xfrm>
          <a:custGeom>
            <a:avLst/>
            <a:gdLst/>
            <a:ahLst/>
            <a:cxnLst/>
            <a:rect l="l" t="t" r="r" b="b"/>
            <a:pathLst>
              <a:path w="8589344" h="8716124">
                <a:moveTo>
                  <a:pt x="0" y="0"/>
                </a:moveTo>
                <a:lnTo>
                  <a:pt x="8589344" y="0"/>
                </a:lnTo>
                <a:lnTo>
                  <a:pt x="8589344" y="8716125"/>
                </a:lnTo>
                <a:lnTo>
                  <a:pt x="0" y="8716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67678" y="1709541"/>
            <a:ext cx="9220127" cy="7360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algn="l">
              <a:lnSpc>
                <a:spcPts val="4079"/>
              </a:lnSpc>
            </a:pPr>
            <a:endParaRPr lang="en-US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200" b="1" dirty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Satisfied customers:</a:t>
            </a:r>
          </a:p>
          <a:p>
            <a:pPr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-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There are 45K satisfied customers, with 22K males and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</a:t>
            </a:r>
          </a:p>
          <a:p>
            <a:pPr>
              <a:lnSpc>
                <a:spcPts val="4079"/>
              </a:lnSpc>
            </a:pP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  23K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females,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indicating a relatively balanced satisfaction.</a:t>
            </a:r>
          </a:p>
          <a:p>
            <a:pPr>
              <a:lnSpc>
                <a:spcPts val="4079"/>
              </a:lnSpc>
            </a:pPr>
            <a:endParaRPr lang="en-US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GB" sz="2200" b="1" dirty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High satisfaction areas</a:t>
            </a:r>
            <a:r>
              <a:rPr lang="en-US" sz="2200" b="1" dirty="0" smtClean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:</a:t>
            </a:r>
            <a:endParaRPr lang="en-US" sz="2200" b="1" dirty="0">
              <a:solidFill>
                <a:srgbClr val="0F4662"/>
              </a:solidFill>
              <a:latin typeface="Perpetua Titling MT" panose="02020502060505020804" pitchFamily="18" charset="0"/>
              <a:ea typeface="Quicksand 2"/>
              <a:cs typeface="Quicksand 2"/>
              <a:sym typeface="Quicksand 2"/>
            </a:endParaRPr>
          </a:p>
          <a:p>
            <a:pPr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-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Online bookings and business travel have the highest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</a:t>
            </a:r>
          </a:p>
          <a:p>
            <a:pPr>
              <a:lnSpc>
                <a:spcPts val="4079"/>
              </a:lnSpc>
            </a:pP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  satisfaction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levels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</a:t>
            </a:r>
          </a:p>
          <a:p>
            <a:pPr>
              <a:lnSpc>
                <a:spcPts val="4079"/>
              </a:lnSpc>
            </a:pPr>
            <a:endParaRPr lang="en-GB" sz="2400" dirty="0" smtClean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200" b="1" dirty="0">
                <a:solidFill>
                  <a:srgbClr val="0F4662"/>
                </a:solidFill>
                <a:latin typeface="Perpetua Titling MT" panose="02020502060505020804" pitchFamily="18" charset="0"/>
                <a:ea typeface="Quicksand 2"/>
                <a:cs typeface="Quicksand 2"/>
                <a:sym typeface="Quicksand 2"/>
              </a:rPr>
              <a:t>Satisfaction drop:</a:t>
            </a:r>
          </a:p>
          <a:p>
            <a:pPr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-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Customer satisfaction drops significantly with shorter </a:t>
            </a: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  </a:t>
            </a:r>
          </a:p>
          <a:p>
            <a:pPr>
              <a:lnSpc>
                <a:spcPts val="4079"/>
              </a:lnSpc>
            </a:pPr>
            <a:r>
              <a:rPr lang="en-GB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              flight </a:t>
            </a:r>
            <a:r>
              <a:rPr lang="en-GB" sz="2400" dirty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distances and weaker in-flight services</a:t>
            </a:r>
            <a:r>
              <a:rPr lang="en-US" sz="2400" dirty="0" smtClean="0">
                <a:solidFill>
                  <a:srgbClr val="0F4662"/>
                </a:solidFill>
                <a:latin typeface="Quicksand 2"/>
                <a:ea typeface="Quicksand 2"/>
                <a:cs typeface="Quicksand 2"/>
                <a:sym typeface="Quicksand 2"/>
              </a:rPr>
              <a:t>.                         </a:t>
            </a:r>
            <a:endParaRPr lang="en-US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algn="l">
              <a:lnSpc>
                <a:spcPts val="4079"/>
              </a:lnSpc>
            </a:pPr>
            <a:endParaRPr lang="en-US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algn="l">
              <a:lnSpc>
                <a:spcPts val="4079"/>
              </a:lnSpc>
            </a:pPr>
            <a:endParaRPr lang="en-US" sz="2400" dirty="0">
              <a:solidFill>
                <a:srgbClr val="0F4662"/>
              </a:solidFill>
              <a:latin typeface="Quicksand 2"/>
              <a:ea typeface="Quicksand 2"/>
              <a:cs typeface="Quicksand 2"/>
              <a:sym typeface="Quicksand 2"/>
            </a:endParaRPr>
          </a:p>
        </p:txBody>
      </p:sp>
      <p:sp>
        <p:nvSpPr>
          <p:cNvPr id="10" name="Freeform 5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182" y="2476500"/>
            <a:ext cx="8208818" cy="53161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1066</Words>
  <Application>Microsoft Office PowerPoint</Application>
  <PresentationFormat>Custom</PresentationFormat>
  <Paragraphs>165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Arial</vt:lpstr>
      <vt:lpstr>Blueberry</vt:lpstr>
      <vt:lpstr>Calibri</vt:lpstr>
      <vt:lpstr>Cormorant Garamond Bold</vt:lpstr>
      <vt:lpstr>Open Sans Light</vt:lpstr>
      <vt:lpstr>Cormorant Garamond Bold Italics</vt:lpstr>
      <vt:lpstr>Microsoft YaHei</vt:lpstr>
      <vt:lpstr>Quicksand 2</vt:lpstr>
      <vt:lpstr>Glacial Indifference</vt:lpstr>
      <vt:lpstr>Perpetua Titling MT</vt:lpstr>
      <vt:lpstr>Quicksand 1 Bold</vt:lpstr>
      <vt:lpstr>Aileron Ultra-Bold</vt:lpstr>
      <vt:lpstr>Aileron</vt:lpstr>
      <vt:lpstr>Quicksand 2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Simple Modern Enhancing Sales Strategy Presentation</dc:title>
  <dc:creator>shosho</dc:creator>
  <cp:lastModifiedBy>shosho</cp:lastModifiedBy>
  <cp:revision>55</cp:revision>
  <dcterms:created xsi:type="dcterms:W3CDTF">2006-08-16T00:00:00Z</dcterms:created>
  <dcterms:modified xsi:type="dcterms:W3CDTF">2024-10-13T17:46:16Z</dcterms:modified>
  <dc:identifier>DAGSV_-GD-0</dc:identifier>
</cp:coreProperties>
</file>